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9"/>
  </p:notesMasterIdLst>
  <p:sldIdLst>
    <p:sldId id="657" r:id="rId6"/>
    <p:sldId id="729" r:id="rId7"/>
    <p:sldId id="656" r:id="rId8"/>
    <p:sldId id="652" r:id="rId9"/>
    <p:sldId id="650" r:id="rId10"/>
    <p:sldId id="649" r:id="rId11"/>
    <p:sldId id="644" r:id="rId12"/>
    <p:sldId id="639" r:id="rId13"/>
    <p:sldId id="731" r:id="rId14"/>
    <p:sldId id="645" r:id="rId15"/>
    <p:sldId id="646" r:id="rId16"/>
    <p:sldId id="634" r:id="rId17"/>
    <p:sldId id="73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mburger, Jason D." initials="HJD" lastIdx="7" clrIdx="0">
    <p:extLst>
      <p:ext uri="{19B8F6BF-5375-455C-9EA6-DF929625EA0E}">
        <p15:presenceInfo xmlns:p15="http://schemas.microsoft.com/office/powerpoint/2012/main" userId="Hamburger, Jason D." providerId="None"/>
      </p:ext>
    </p:extLst>
  </p:cmAuthor>
  <p:cmAuthor id="2" name="Bowers, Christopher K." initials="BK" lastIdx="1" clrIdx="1">
    <p:extLst>
      <p:ext uri="{19B8F6BF-5375-455C-9EA6-DF929625EA0E}">
        <p15:presenceInfo xmlns:p15="http://schemas.microsoft.com/office/powerpoint/2012/main" userId="S::bowersc5@my.erau.edu::5f2bb4ff-ed4a-420e-88ab-f2d053467c3e" providerId="AD"/>
      </p:ext>
    </p:extLst>
  </p:cmAuthor>
  <p:cmAuthor id="3" name="Hoppe, Alexander W." initials="HW" lastIdx="1" clrIdx="2">
    <p:extLst>
      <p:ext uri="{19B8F6BF-5375-455C-9EA6-DF929625EA0E}">
        <p15:presenceInfo xmlns:p15="http://schemas.microsoft.com/office/powerpoint/2012/main" userId="S::hoppea@my.erau.edu::f501c511-498d-4a63-8b22-22d1fdf07cc6" providerId="AD"/>
      </p:ext>
    </p:extLst>
  </p:cmAuthor>
  <p:cmAuthor id="4" name="Hudson, Abby M." initials="HAM" lastIdx="23" clrIdx="3">
    <p:extLst>
      <p:ext uri="{19B8F6BF-5375-455C-9EA6-DF929625EA0E}">
        <p15:presenceInfo xmlns:p15="http://schemas.microsoft.com/office/powerpoint/2012/main" userId="Hudson, Abby M." providerId="None"/>
      </p:ext>
    </p:extLst>
  </p:cmAuthor>
  <p:cmAuthor id="5" name="Laub, Becca L." initials="LL" lastIdx="13" clrIdx="4">
    <p:extLst>
      <p:ext uri="{19B8F6BF-5375-455C-9EA6-DF929625EA0E}">
        <p15:presenceInfo xmlns:p15="http://schemas.microsoft.com/office/powerpoint/2012/main" userId="S::laubb@my.erau.edu::3dd3db10-63fa-4991-b9c1-ef251ec512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38" autoAdjust="0"/>
  </p:normalViewPr>
  <p:slideViewPr>
    <p:cSldViewPr snapToGrid="0">
      <p:cViewPr>
        <p:scale>
          <a:sx n="96" d="100"/>
          <a:sy n="96" d="100"/>
        </p:scale>
        <p:origin x="60" y="2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02819-D22E-45F6-B11E-1180E3F0778E}" type="datetimeFigureOut">
              <a:rPr lang="en-US"/>
              <a:t>4/1/2019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D98D7-87AD-442B-97D2-0C71F4FAA119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4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D98D7-87AD-442B-97D2-0C71F4FAA11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7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  <a:prstGeom prst="rect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+mn-lt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aseline="0">
                <a:latin typeface="Arial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latin typeface="Arial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/>
                <a:cs typeface="Arial"/>
              </a:defRPr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Edit Master text styles</a:t>
            </a:r>
          </a:p>
          <a:p>
            <a:pPr marL="228594" marR="0" lvl="1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Second level</a:t>
            </a:r>
          </a:p>
          <a:p>
            <a:pPr marL="228594" marR="0" lvl="2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Third level</a:t>
            </a:r>
          </a:p>
          <a:p>
            <a:pPr marL="228594" marR="0" lvl="3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Fourth level</a:t>
            </a:r>
          </a:p>
          <a:p>
            <a:pPr marL="228594" marR="0" lvl="4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692" y="175655"/>
            <a:ext cx="10515600" cy="72226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6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4063"/>
            <a:ext cx="12192000" cy="57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3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6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29655"/>
            <a:ext cx="12192000" cy="547661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" y="927373"/>
            <a:ext cx="11457129" cy="0"/>
          </a:xfrm>
          <a:prstGeom prst="line">
            <a:avLst/>
          </a:prstGeom>
          <a:ln cap="flat">
            <a:solidFill>
              <a:schemeClr val="tx1">
                <a:lumMod val="65000"/>
                <a:lumOff val="35000"/>
              </a:schemeClr>
            </a:solidFill>
            <a:tailEnd type="diamon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57133" y="754653"/>
            <a:ext cx="358913" cy="284480"/>
          </a:xfrm>
          <a:prstGeom prst="rect">
            <a:avLst/>
          </a:prstGeom>
        </p:spPr>
      </p:pic>
      <p:pic>
        <p:nvPicPr>
          <p:cNvPr id="11" name="Picture 2" descr="https://word-edit.officeapps.live.com/we/ResReader.ashx?v=00000000-0000-0000-0000-000000000014&amp;n=E2o10.img&amp;rndm=189ed0a3-ebc7-4ca1-9f7e-633e5e845010&amp;WOPIsrc=https%3A%2F%2Fmyerauedu%2Esharepoint%2Ecom%2Fteams%2FPR%5FCollege%5Fof%5FEngineering%2FPC%5FEAGLESAT%2F%5Fvti%5Fbin%2Fwopi%2Eashx%2Ffiles%2F4a666d65ee3c462fa1e578f6d7df2cd8&amp;access_token=eyJ0eXAiOiJKV1QiLCJhbGciOiJSUzI1NiIsIng1dCI6ImpOX1RsZ1otUUk0UHZpc2pTVnpKMW9ySnRnOCJ9%2EeyJhdWQiOiJ3b3BpL215ZXJhdWVkdS5zaGFyZXBvaW50LmNvbUA2OTMxYzk2My0wN2I3LTQxNTYtYWIwZS0zNWQxZjc5MDM1YjgiLCJpc3MiOiIwMDAwMDAwMy0wMDAwLTBmZjEtY2UwMC0wMDAwMDAwMDAwMDBAOTAxNDAxMjItODUxNi0xMWUxLThlZmYtNDkzMDQ5MjQwMTliIiwibmJmIjoiMTQ5MTEwNjIzNyIsImV4cCI6IjE0OTExNDIyMzciLCJuYW1laWQiOiIwIy5mfG1lbWJlcnNoaXB8YmFydGhlbmxAbXkuZXJhdS5lZHUiLCJuaWkiOiJtaWNyb3NvZnQuc2hhcmVwb2ludCIsImlzdXNlciI6InRydWUiLCJjYWNoZWtleSI6IjBoLmZ8bWVtYmVyc2hpcHwxMDAzMDAwMDg4NjJlMmQ4QGxpdmUuY29tIiwiaXNsb29wYmFjayI6IlRydWUiLCJhcHBjdHgiOiI0YTY2NmQ2NWVlM2M0NjJmYTFlNTc4ZjZkN2RmMmNkODt2WGptRmVFamxzanhNMVp5MzFPZkVWaUpBRTA9O0RlZmF1bHQ7OzFCMDNDNDMxQUVGO1RydWU7OzswIn0%2EOLu9dq9FNl7H%5Fhq1dz4fW5OXezhZQ5ZOn%2DMfdhraTypzFSFsQSo5koxYvQIwZFYcyf5o00UoTlJPn1JAyRewfANjxxiW9C4HS8GwGQej0Yu315cjXKADw1WQzJjThQIvakrYJCqwAlqHJuMawBZowGqV0abl8s%2DFAxor8is4UuUlPVjLqhIQosbK5uKCGzaARi%2D9vz%5FhffUkcqiB%2DQSfWOdW8Em%2DbcjTRneToIlCa87s1TI457Ap3MlJPdU1KW5SDCwjQwJ%5F59re1WqGzITPkLXaiioTRPGLWA1c09GWVgyGSS99EOQPWcmbsC71elwe6ug4RVl9Bg%5FyYG5wUw4YHg&amp;access_token_ttl=1491142237110&amp;usid=1e9e59f1-e349-49d6-968e-529823aa5c03&amp;build=16.0.8028.7775&amp;waccluster=US1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2"/>
          <a:stretch/>
        </p:blipFill>
        <p:spPr bwMode="auto">
          <a:xfrm>
            <a:off x="62108" y="6150057"/>
            <a:ext cx="631252" cy="4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675120"/>
            <a:ext cx="12192000" cy="1828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09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F3AF-29F1-4A05-90D3-C5441FF42AD1}"/>
              </a:ext>
            </a:extLst>
          </p:cNvPr>
          <p:cNvSpPr txBox="1">
            <a:spLocks/>
          </p:cNvSpPr>
          <p:nvPr/>
        </p:nvSpPr>
        <p:spPr>
          <a:xfrm>
            <a:off x="545837" y="2438400"/>
            <a:ext cx="10363200" cy="1309419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EagleSat 2: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Structures and Thermal Control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0B6A9-4B9A-4568-B1E8-E18BA23F7352}"/>
              </a:ext>
            </a:extLst>
          </p:cNvPr>
          <p:cNvSpPr txBox="1">
            <a:spLocks/>
          </p:cNvSpPr>
          <p:nvPr/>
        </p:nvSpPr>
        <p:spPr>
          <a:xfrm>
            <a:off x="545837" y="3747819"/>
            <a:ext cx="10363200" cy="1500187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>
                <a:solidFill>
                  <a:prstClr val="black"/>
                </a:solidFill>
                <a:latin typeface="Century Gothic"/>
              </a:rPr>
              <a:t>Alexander Hoppe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Structures Lead</a:t>
            </a:r>
          </a:p>
          <a:p>
            <a:pPr marL="0" indent="0">
              <a:buNone/>
              <a:defRPr/>
            </a:pPr>
            <a:endParaRPr lang="en-US" dirty="0">
              <a:solidFill>
                <a:prstClr val="black"/>
              </a:solidFill>
              <a:latin typeface="Century Gothic"/>
            </a:endParaRPr>
          </a:p>
          <a:p>
            <a:pPr marL="0" indent="0"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Arizona Space Grant Symposium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70E26-FC15-4AA8-90CC-DE4D2ACF0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609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A516F8-9AE3-4F91-8B3D-54CA70CFD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965" indent="-227965"/>
            <a:r>
              <a:rPr lang="en-US" dirty="0"/>
              <a:t>All custom parts will be machined on campus</a:t>
            </a:r>
          </a:p>
          <a:p>
            <a:pPr marL="685165" lvl="1" indent="-227965"/>
            <a:r>
              <a:rPr lang="en-US" dirty="0">
                <a:latin typeface="+mn-lt"/>
              </a:rPr>
              <a:t>Structure parts shall be made from Al 6061-T6</a:t>
            </a:r>
          </a:p>
          <a:p>
            <a:pPr marL="685165" lvl="1" indent="-227965"/>
            <a:r>
              <a:rPr lang="en-US" dirty="0">
                <a:latin typeface="+mn-lt"/>
              </a:rPr>
              <a:t>To be fabricated by a computer operated 3-axis CNC machine</a:t>
            </a:r>
          </a:p>
          <a:p>
            <a:pPr marL="227965" indent="-227965"/>
            <a:r>
              <a:rPr lang="en-US" dirty="0"/>
              <a:t>After machining parts will be Hard Anodized at Frontier Group</a:t>
            </a:r>
          </a:p>
          <a:p>
            <a:pPr marL="227965" indent="-227965"/>
            <a:r>
              <a:rPr lang="en-US" dirty="0"/>
              <a:t>Bolts are made from 300 series stainless steel and utilize </a:t>
            </a:r>
            <a:r>
              <a:rPr lang="en-US" dirty="0" err="1"/>
              <a:t>HeliCoil</a:t>
            </a:r>
            <a:r>
              <a:rPr lang="en-US" dirty="0"/>
              <a:t> inserts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AC051A-464E-4C21-8582-44FB1778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Fabrication</a:t>
            </a:r>
            <a:r>
              <a:rPr lang="en-US" dirty="0">
                <a:ea typeface="Tahoma"/>
                <a:cs typeface="Tahoma"/>
              </a:rPr>
              <a:t> 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53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 picture containing indoor, floor, wall&#10;&#10;Description generated with very high confidence">
            <a:extLst>
              <a:ext uri="{FF2B5EF4-FFF2-40B4-BE49-F238E27FC236}">
                <a16:creationId xmlns:a16="http://schemas.microsoft.com/office/drawing/2014/main" id="{D180CC3E-A508-4F28-ADA4-6DAA0D348F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57" r="3860"/>
          <a:stretch/>
        </p:blipFill>
        <p:spPr>
          <a:xfrm>
            <a:off x="7338532" y="1153655"/>
            <a:ext cx="3544012" cy="217254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A516F8-9AE3-4F91-8B3D-54CA70CFD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1123722"/>
            <a:ext cx="5577339" cy="4908783"/>
          </a:xfrm>
        </p:spPr>
        <p:txBody>
          <a:bodyPr anchor="t"/>
          <a:lstStyle/>
          <a:p>
            <a:pPr marL="227965" indent="-227965"/>
            <a:r>
              <a:rPr lang="en-US" dirty="0"/>
              <a:t>Physical Testing of the CubeSat will be performed using a Vibration Table</a:t>
            </a:r>
          </a:p>
          <a:p>
            <a:pPr marL="227965" indent="-227965"/>
            <a:r>
              <a:rPr lang="en-US" dirty="0">
                <a:latin typeface="Century Gothic"/>
              </a:rPr>
              <a:t>The following tests will be performed</a:t>
            </a:r>
          </a:p>
          <a:p>
            <a:pPr marL="685165" lvl="1" indent="-227965"/>
            <a:r>
              <a:rPr lang="en-US" dirty="0">
                <a:latin typeface="+mn-lt"/>
              </a:rPr>
              <a:t>Random Vibration</a:t>
            </a:r>
          </a:p>
          <a:p>
            <a:pPr marL="685165" lvl="1" indent="-227965"/>
            <a:r>
              <a:rPr lang="en-US" dirty="0">
                <a:latin typeface="+mn-lt"/>
              </a:rPr>
              <a:t>Harmonic Frequency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AC051A-464E-4C21-8582-44FB1778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Physical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5" descr="A picture containing table, wall&#10;&#10;Description generated with high confidence">
            <a:extLst>
              <a:ext uri="{FF2B5EF4-FFF2-40B4-BE49-F238E27FC236}">
                <a16:creationId xmlns:a16="http://schemas.microsoft.com/office/drawing/2014/main" id="{54D64634-333D-4763-9640-C29E00F8CE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8" t="25384" r="5037" b="14784"/>
          <a:stretch/>
        </p:blipFill>
        <p:spPr>
          <a:xfrm>
            <a:off x="6474023" y="3465017"/>
            <a:ext cx="5275215" cy="257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43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A516F8-9AE3-4F91-8B3D-54CA70CFD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1123722"/>
            <a:ext cx="5759846" cy="4908783"/>
          </a:xfrm>
        </p:spPr>
        <p:txBody>
          <a:bodyPr anchor="t"/>
          <a:lstStyle/>
          <a:p>
            <a:pPr marL="227965" indent="-227965"/>
            <a:r>
              <a:rPr lang="en-US" dirty="0"/>
              <a:t>We will continue to develop the fidelity of our TD simulation as skills increase</a:t>
            </a:r>
          </a:p>
          <a:p>
            <a:pPr marL="227965" indent="-227965"/>
            <a:r>
              <a:rPr lang="en-US" dirty="0"/>
              <a:t>Thermal vacuum bake out tests will be performed with our TVAC chamber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AC051A-464E-4C21-8582-44FB1778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Thermal Physical Testing</a:t>
            </a:r>
            <a:endParaRPr lang="en-US" dirty="0">
              <a:ea typeface="Tahoma"/>
              <a:cs typeface="Taho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6" descr="A picture containing indoor, wall&#10;&#10;Description generated with very high confidence">
            <a:extLst>
              <a:ext uri="{FF2B5EF4-FFF2-40B4-BE49-F238E27FC236}">
                <a16:creationId xmlns:a16="http://schemas.microsoft.com/office/drawing/2014/main" id="{220103E4-F4A6-4AC2-8D4D-75A0F68EB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922" y="1157021"/>
            <a:ext cx="4250632" cy="479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8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F3AF-29F1-4A05-90D3-C5441FF42AD1}"/>
              </a:ext>
            </a:extLst>
          </p:cNvPr>
          <p:cNvSpPr txBox="1">
            <a:spLocks/>
          </p:cNvSpPr>
          <p:nvPr/>
        </p:nvSpPr>
        <p:spPr>
          <a:xfrm>
            <a:off x="545837" y="2438400"/>
            <a:ext cx="10363200" cy="1309419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Questions?</a:t>
            </a:r>
            <a:endParaRPr lang="en-US" dirty="0">
              <a:ea typeface="Tahoma"/>
              <a:cs typeface="Taho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70E26-FC15-4AA8-90CC-DE4D2ACF0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90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A516F8-9AE3-4F91-8B3D-54CA70CFD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965" indent="-227965"/>
            <a:r>
              <a:rPr lang="en-US" dirty="0">
                <a:latin typeface="Century Gothic" pitchFamily="34" charset="0"/>
                <a:ea typeface="Tahoma" pitchFamily="34" charset="0"/>
                <a:cs typeface="Tahoma" pitchFamily="34" charset="0"/>
              </a:rPr>
              <a:t>Mission Overview</a:t>
            </a:r>
          </a:p>
          <a:p>
            <a:pPr marL="227965" indent="-227965"/>
            <a:r>
              <a:rPr lang="en-US" dirty="0">
                <a:latin typeface="Century Gothic" pitchFamily="34" charset="0"/>
                <a:ea typeface="Tahoma" pitchFamily="34" charset="0"/>
                <a:cs typeface="Tahoma" pitchFamily="34" charset="0"/>
              </a:rPr>
              <a:t>Structure Design</a:t>
            </a:r>
          </a:p>
          <a:p>
            <a:pPr marL="685154" lvl="1" indent="-227965"/>
            <a:r>
              <a:rPr lang="en-US" dirty="0">
                <a:latin typeface="Century Gothic" pitchFamily="34" charset="0"/>
                <a:ea typeface="Tahoma" pitchFamily="34" charset="0"/>
                <a:cs typeface="Tahoma" pitchFamily="34" charset="0"/>
              </a:rPr>
              <a:t>Structural Simulations</a:t>
            </a:r>
          </a:p>
          <a:p>
            <a:pPr marL="227965" indent="-227965"/>
            <a:r>
              <a:rPr lang="en-US" dirty="0">
                <a:latin typeface="Century Gothic" pitchFamily="34" charset="0"/>
                <a:ea typeface="Tahoma" pitchFamily="34" charset="0"/>
                <a:cs typeface="Tahoma" pitchFamily="34" charset="0"/>
              </a:rPr>
              <a:t>Thermal Design</a:t>
            </a:r>
          </a:p>
          <a:p>
            <a:pPr marL="685154" lvl="1" indent="-227965"/>
            <a:r>
              <a:rPr lang="en-US" dirty="0">
                <a:latin typeface="Century Gothic" pitchFamily="34" charset="0"/>
                <a:ea typeface="Tahoma" pitchFamily="34" charset="0"/>
                <a:cs typeface="Tahoma" pitchFamily="34" charset="0"/>
              </a:rPr>
              <a:t>Thermal Simulations</a:t>
            </a:r>
          </a:p>
          <a:p>
            <a:pPr marL="227965" indent="-227965"/>
            <a:r>
              <a:rPr lang="en-US" dirty="0">
                <a:latin typeface="Century Gothic" pitchFamily="34" charset="0"/>
                <a:ea typeface="Tahoma" pitchFamily="34" charset="0"/>
                <a:cs typeface="Tahoma" pitchFamily="34" charset="0"/>
              </a:rPr>
              <a:t>Future of Structures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AC051A-464E-4C21-8582-44FB1778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Slide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30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A516F8-9AE3-4F91-8B3D-54CA70CFD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965" indent="-227965"/>
            <a:r>
              <a:rPr lang="en-US" dirty="0">
                <a:latin typeface="Century Gothic" pitchFamily="34" charset="0"/>
                <a:ea typeface="Tahoma" pitchFamily="34" charset="0"/>
                <a:cs typeface="Tahoma" pitchFamily="34" charset="0"/>
              </a:rPr>
              <a:t>Objective: </a:t>
            </a:r>
            <a:r>
              <a:rPr lang="en-US" dirty="0"/>
              <a:t>Design a CubeSat structure to integrate all subsystems while considering thermal conductivity requirements, the effects of launch vibrations, and other environmental factors</a:t>
            </a:r>
          </a:p>
          <a:p>
            <a:pPr marL="227965" indent="-227965"/>
            <a:r>
              <a:rPr lang="en-US" dirty="0">
                <a:latin typeface="Century Gothic" pitchFamily="34" charset="0"/>
                <a:ea typeface="Tahoma" pitchFamily="34" charset="0"/>
                <a:cs typeface="Tahoma" pitchFamily="34" charset="0"/>
              </a:rPr>
              <a:t>Structure: Custom CubeSat Structure</a:t>
            </a:r>
          </a:p>
          <a:p>
            <a:pPr marL="227965" indent="-227965"/>
            <a:r>
              <a:rPr lang="en-US" dirty="0">
                <a:latin typeface="Century Gothic" pitchFamily="34" charset="0"/>
                <a:ea typeface="Tahoma" pitchFamily="34" charset="0"/>
                <a:cs typeface="Tahoma" pitchFamily="34" charset="0"/>
              </a:rPr>
              <a:t>Volume: 3U</a:t>
            </a:r>
          </a:p>
          <a:p>
            <a:pPr marL="227965" indent="-227965"/>
            <a:r>
              <a:rPr lang="en-US" dirty="0">
                <a:latin typeface="Century Gothic" pitchFamily="34" charset="0"/>
                <a:ea typeface="Tahoma" pitchFamily="34" charset="0"/>
                <a:cs typeface="Tahoma" pitchFamily="34" charset="0"/>
              </a:rPr>
              <a:t>Thermal Control System: Patch Heaters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AC051A-464E-4C21-8582-44FB1778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Mission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8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A516F8-9AE3-4F91-8B3D-54CA70CFD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3" y="1129243"/>
            <a:ext cx="6086047" cy="4897741"/>
          </a:xfrm>
        </p:spPr>
        <p:txBody>
          <a:bodyPr anchor="t"/>
          <a:lstStyle/>
          <a:p>
            <a:pPr marL="227965" indent="-227965"/>
            <a:r>
              <a:rPr lang="en-US" dirty="0"/>
              <a:t>Designed to make efficient use of space with minimal mass</a:t>
            </a:r>
          </a:p>
          <a:p>
            <a:pPr marL="227965" indent="-227965"/>
            <a:r>
              <a:rPr lang="en-US" dirty="0"/>
              <a:t>A central mounting system allows easy integration</a:t>
            </a:r>
          </a:p>
          <a:p>
            <a:pPr marL="227965" indent="-227965"/>
            <a:r>
              <a:rPr lang="en-US" dirty="0"/>
              <a:t>Material 6061-T6 Aluminum</a:t>
            </a:r>
          </a:p>
          <a:p>
            <a:pPr marL="684530" lvl="1" indent="-227965"/>
            <a:r>
              <a:rPr lang="en-US" dirty="0"/>
              <a:t>Anodized and chemically converted</a:t>
            </a:r>
          </a:p>
          <a:p>
            <a:pPr marL="227965" indent="-227965"/>
            <a:r>
              <a:rPr lang="en-US" dirty="0"/>
              <a:t>Mass Estimate: 315g</a:t>
            </a:r>
          </a:p>
          <a:p>
            <a:pPr marL="227965" indent="-227965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AC051A-464E-4C21-8582-44FB1778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5" descr="A picture containing sky, indoor&#10;&#10;Description generated with high confidence">
            <a:extLst>
              <a:ext uri="{FF2B5EF4-FFF2-40B4-BE49-F238E27FC236}">
                <a16:creationId xmlns:a16="http://schemas.microsoft.com/office/drawing/2014/main" id="{BDD4754D-9B1B-4C14-B8C3-FA1B79C99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190" y="416339"/>
            <a:ext cx="3124315" cy="571058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5935DC7-EAFF-41CC-A7D6-C9354DF0D529}"/>
              </a:ext>
            </a:extLst>
          </p:cNvPr>
          <p:cNvCxnSpPr/>
          <p:nvPr/>
        </p:nvCxnSpPr>
        <p:spPr>
          <a:xfrm flipV="1">
            <a:off x="8743855" y="926078"/>
            <a:ext cx="719233" cy="3334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23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A516F8-9AE3-4F91-8B3D-54CA70CFD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965" indent="-227965"/>
            <a:r>
              <a:rPr lang="en-US" dirty="0"/>
              <a:t>Used ANSYS Workbench to conduct static structural simulations, solving for stress</a:t>
            </a:r>
          </a:p>
          <a:p>
            <a:pPr marL="227965" indent="-227965"/>
            <a:r>
              <a:rPr lang="en-US" dirty="0"/>
              <a:t>The following simulations were performed:</a:t>
            </a:r>
          </a:p>
          <a:p>
            <a:pPr marL="685165" lvl="1" indent="-227965"/>
            <a:r>
              <a:rPr lang="en-US" dirty="0">
                <a:latin typeface="+mn-lt"/>
              </a:rPr>
              <a:t>Direct force on Y-axis</a:t>
            </a:r>
          </a:p>
          <a:p>
            <a:pPr marL="685165" lvl="1" indent="-227965"/>
            <a:r>
              <a:rPr lang="en-US" dirty="0">
                <a:latin typeface="+mn-lt"/>
              </a:rPr>
              <a:t>Launch acceleration loads</a:t>
            </a:r>
          </a:p>
          <a:p>
            <a:pPr marL="685165" lvl="1" indent="-227965"/>
            <a:r>
              <a:rPr lang="en-US" dirty="0">
                <a:latin typeface="+mn-lt"/>
              </a:rPr>
              <a:t>Hard/Soft stow vibration</a:t>
            </a:r>
          </a:p>
          <a:p>
            <a:pPr marL="227965" indent="-227965"/>
            <a:r>
              <a:rPr lang="en-US" dirty="0"/>
              <a:t>Resulting stresses were far below the 276 MPa yield strength of Al-6061 T6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AC051A-464E-4C21-8582-44FB1778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Simulation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856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AC051A-464E-4C21-8582-44FB1778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2" y="175655"/>
            <a:ext cx="11736636" cy="722269"/>
          </a:xfrm>
        </p:spPr>
        <p:txBody>
          <a:bodyPr/>
          <a:lstStyle/>
          <a:p>
            <a:r>
              <a:rPr lang="en-US" dirty="0"/>
              <a:t>Simulation</a:t>
            </a:r>
            <a:r>
              <a:rPr lang="en-US" dirty="0">
                <a:ea typeface="Tahoma"/>
                <a:cs typeface="Tahoma"/>
              </a:rPr>
              <a:t> Results: +Y-axis Force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E48763-E6DC-4B90-8865-58F5B4349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965" indent="-227965"/>
            <a:r>
              <a:rPr lang="en-US" dirty="0"/>
              <a:t>[Simulation results showcasing max stress for Y-axis force]</a:t>
            </a:r>
          </a:p>
        </p:txBody>
      </p:sp>
      <p:pic>
        <p:nvPicPr>
          <p:cNvPr id="2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997EF2C-01F8-409D-AC0E-5AABDAD598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1" t="13382" r="50069" b="12165"/>
          <a:stretch/>
        </p:blipFill>
        <p:spPr>
          <a:xfrm>
            <a:off x="455364" y="1124466"/>
            <a:ext cx="11392383" cy="49027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2B6A58-D105-405F-9ACF-11A85F5C7D09}"/>
              </a:ext>
            </a:extLst>
          </p:cNvPr>
          <p:cNvSpPr txBox="1"/>
          <p:nvPr/>
        </p:nvSpPr>
        <p:spPr>
          <a:xfrm>
            <a:off x="455544" y="5658125"/>
            <a:ext cx="314021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/>
              <a:t>Max: 54.98 MPa</a:t>
            </a:r>
          </a:p>
        </p:txBody>
      </p:sp>
    </p:spTree>
    <p:extLst>
      <p:ext uri="{BB962C8B-B14F-4D97-AF65-F5344CB8AC3E}">
        <p14:creationId xmlns:p14="http://schemas.microsoft.com/office/powerpoint/2010/main" val="936259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A516F8-9AE3-4F91-8B3D-54CA70CFD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965" indent="-227965"/>
            <a:r>
              <a:rPr lang="en-US" dirty="0"/>
              <a:t>Detailed thermal analysis for multiple orbits has been simulated using Thermal Desktop</a:t>
            </a:r>
          </a:p>
          <a:p>
            <a:pPr marL="227965" indent="-227965"/>
            <a:r>
              <a:rPr lang="en-US" dirty="0"/>
              <a:t>Based on our Thermal Simulations, low temperatures in the ADCS system were identified as our main concern</a:t>
            </a:r>
          </a:p>
          <a:p>
            <a:pPr marL="227965" indent="-227965"/>
            <a:r>
              <a:rPr lang="en-US" dirty="0"/>
              <a:t>Patch heaters have been chosen for thermal control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AC051A-464E-4C21-8582-44FB1778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Thermal Design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33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A516F8-9AE3-4F91-8B3D-54CA70CFD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1123722"/>
            <a:ext cx="5129398" cy="4908783"/>
          </a:xfrm>
        </p:spPr>
        <p:txBody>
          <a:bodyPr anchor="t"/>
          <a:lstStyle/>
          <a:p>
            <a:pPr marL="227965" indent="-227965"/>
            <a:r>
              <a:rPr lang="en-US" dirty="0"/>
              <a:t>Simplified CAD model created in </a:t>
            </a:r>
            <a:r>
              <a:rPr lang="en-US" dirty="0" err="1"/>
              <a:t>SpaceClaim</a:t>
            </a:r>
          </a:p>
          <a:p>
            <a:pPr marL="227965" indent="-227965"/>
            <a:r>
              <a:rPr lang="en-US" dirty="0"/>
              <a:t>Material properties derived from estimations of 6-layer PCBs</a:t>
            </a:r>
          </a:p>
          <a:p>
            <a:pPr marL="227965" indent="-227965"/>
            <a:r>
              <a:rPr lang="en-US" dirty="0"/>
              <a:t>Heat loads applied across boards to simplify model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AC051A-464E-4C21-8582-44FB1778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Thermal Simulation </a:t>
            </a:r>
            <a:r>
              <a:rPr lang="en-US" dirty="0">
                <a:ea typeface="Tahoma"/>
                <a:cs typeface="Tahoma"/>
              </a:rPr>
              <a:t>Properties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1A437E2-9CC8-4EBE-8594-A3D879259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581" y="1188942"/>
            <a:ext cx="5942592" cy="441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57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AC051A-464E-4C21-8582-44FB1778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2" y="175655"/>
            <a:ext cx="11736636" cy="722269"/>
          </a:xfrm>
        </p:spPr>
        <p:txBody>
          <a:bodyPr/>
          <a:lstStyle/>
          <a:p>
            <a:r>
              <a:rPr lang="en-US" dirty="0"/>
              <a:t>Thermal Simulation</a:t>
            </a:r>
            <a:r>
              <a:rPr lang="en-US" dirty="0">
                <a:ea typeface="Tahoma"/>
                <a:cs typeface="Tahoma"/>
              </a:rPr>
              <a:t>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9C96F8-1C6F-4E3E-B29C-A43E03AABBB3}"/>
              </a:ext>
            </a:extLst>
          </p:cNvPr>
          <p:cNvSpPr txBox="1"/>
          <p:nvPr/>
        </p:nvSpPr>
        <p:spPr>
          <a:xfrm>
            <a:off x="870225" y="5511746"/>
            <a:ext cx="4685387" cy="65737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Boards and Internals Near Minimum Temperatures</a:t>
            </a:r>
            <a:endParaRPr lang="en-US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A4F29B-8F1B-4917-91FE-80A6ACBF2634}"/>
              </a:ext>
            </a:extLst>
          </p:cNvPr>
          <p:cNvSpPr txBox="1"/>
          <p:nvPr/>
        </p:nvSpPr>
        <p:spPr>
          <a:xfrm>
            <a:off x="6629400" y="5508019"/>
            <a:ext cx="4581937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ACDS Reaction Wheel Temperatures</a:t>
            </a:r>
          </a:p>
        </p:txBody>
      </p:sp>
      <p:pic>
        <p:nvPicPr>
          <p:cNvPr id="19" name="Picture 1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DAFADEF-F576-4913-A16C-7510D2A5F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6" t="25740" r="76765" b="20118"/>
          <a:stretch/>
        </p:blipFill>
        <p:spPr>
          <a:xfrm>
            <a:off x="6645033" y="1418250"/>
            <a:ext cx="4559444" cy="3976590"/>
          </a:xfrm>
          <a:prstGeom prst="rect">
            <a:avLst/>
          </a:prstGeom>
        </p:spPr>
      </p:pic>
      <p:pic>
        <p:nvPicPr>
          <p:cNvPr id="21" name="Picture 21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5D523B9C-7A58-484C-A7DB-F58CD49B76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38" t="19414" r="60666" b="9890"/>
          <a:stretch/>
        </p:blipFill>
        <p:spPr>
          <a:xfrm>
            <a:off x="625541" y="1383522"/>
            <a:ext cx="5605978" cy="401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34081"/>
      </p:ext>
    </p:extLst>
  </p:cSld>
  <p:clrMapOvr>
    <a:masterClrMapping/>
  </p:clrMapOvr>
</p:sld>
</file>

<file path=ppt/theme/theme1.xml><?xml version="1.0" encoding="utf-8"?>
<a:theme xmlns:a="http://schemas.openxmlformats.org/drawingml/2006/main" name="EagleSa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gleSat Theme" id="{4A9ACD81-D806-43B2-ADCF-D0AF29BFD955}" vid="{C63D2023-325B-4A84-B25A-3CF2560756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f2d388-9b68-4952-9bcd-945bcd3bc124">RHCWVWTZRMYC-44-6654</_dlc_DocId>
    <_dlc_DocIdUrl xmlns="2bf2d388-9b68-4952-9bcd-945bcd3bc124">
      <Url>https://myerauedu.sharepoint.com/teams/PR_College_of_Engineering/PC_EAGLESAT/_layouts/15/DocIdRedir.aspx?ID=RHCWVWTZRMYC-44-6654</Url>
      <Description>RHCWVWTZRMYC-44-6654</Description>
    </_dlc_DocIdUrl>
    <_Flow_SignoffStatus xmlns="bf192eb6-175c-4ee1-9b68-ebc3cf1a256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82CE8AAA6D044CAE2E60D48871CC72" ma:contentTypeVersion="13" ma:contentTypeDescription="Create a new document." ma:contentTypeScope="" ma:versionID="9142c3e3acd74ae87f52817db006b94c">
  <xsd:schema xmlns:xsd="http://www.w3.org/2001/XMLSchema" xmlns:xs="http://www.w3.org/2001/XMLSchema" xmlns:p="http://schemas.microsoft.com/office/2006/metadata/properties" xmlns:ns2="2bf2d388-9b68-4952-9bcd-945bcd3bc124" xmlns:ns3="6c160ac7-2e9f-4006-94dd-bfed52f16d06" xmlns:ns4="bf192eb6-175c-4ee1-9b68-ebc3cf1a256d" targetNamespace="http://schemas.microsoft.com/office/2006/metadata/properties" ma:root="true" ma:fieldsID="192311d5fcd73df2f2264f953d0bac01" ns2:_="" ns3:_="" ns4:_="">
    <xsd:import namespace="2bf2d388-9b68-4952-9bcd-945bcd3bc124"/>
    <xsd:import namespace="6c160ac7-2e9f-4006-94dd-bfed52f16d06"/>
    <xsd:import namespace="bf192eb6-175c-4ee1-9b68-ebc3cf1a25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2d388-9b68-4952-9bcd-945bcd3bc1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60ac7-2e9f-4006-94dd-bfed52f16d0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92eb6-175c-4ee1-9b68-ebc3cf1a25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3" nillable="true" ma:displayName="Sign-off status" ma:internalName="_x0024_Resources_x003a_core_x002c_Signoff_Status_x003b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41D31B-8678-4AB6-ABE5-27ADED5C33B6}">
  <ds:schemaRefs>
    <ds:schemaRef ds:uri="http://schemas.microsoft.com/office/2006/metadata/properties"/>
    <ds:schemaRef ds:uri="http://schemas.microsoft.com/office/infopath/2007/PartnerControls"/>
    <ds:schemaRef ds:uri="2bf2d388-9b68-4952-9bcd-945bcd3bc124"/>
    <ds:schemaRef ds:uri="bf192eb6-175c-4ee1-9b68-ebc3cf1a256d"/>
  </ds:schemaRefs>
</ds:datastoreItem>
</file>

<file path=customXml/itemProps2.xml><?xml version="1.0" encoding="utf-8"?>
<ds:datastoreItem xmlns:ds="http://schemas.openxmlformats.org/officeDocument/2006/customXml" ds:itemID="{DAAD44E2-3E2A-4564-A116-874A89D2BD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2d388-9b68-4952-9bcd-945bcd3bc124"/>
    <ds:schemaRef ds:uri="6c160ac7-2e9f-4006-94dd-bfed52f16d06"/>
    <ds:schemaRef ds:uri="bf192eb6-175c-4ee1-9b68-ebc3cf1a2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9EC129-0C29-4ECB-8D17-5B1685934D4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36682F5-EE65-4BD4-B08A-973DA3BCAC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2383</TotalTime>
  <Words>506</Words>
  <Application>Microsoft Office PowerPoint</Application>
  <PresentationFormat>Widescreen</PresentationFormat>
  <Paragraphs>162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EagleSat Theme</vt:lpstr>
      <vt:lpstr>PowerPoint Presentation</vt:lpstr>
      <vt:lpstr>Slide Overview</vt:lpstr>
      <vt:lpstr>Mission Overview</vt:lpstr>
      <vt:lpstr>Structural Design</vt:lpstr>
      <vt:lpstr>Structural Simulation</vt:lpstr>
      <vt:lpstr>Simulation Results: +Y-axis Force</vt:lpstr>
      <vt:lpstr>Thermal Design Overview</vt:lpstr>
      <vt:lpstr>Thermal Simulation Properties</vt:lpstr>
      <vt:lpstr>Thermal Simulation Results</vt:lpstr>
      <vt:lpstr>Fabrication Plans</vt:lpstr>
      <vt:lpstr>Structural Physical Testing</vt:lpstr>
      <vt:lpstr>Thermal Physical Testing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Nicoli, Margaret L.</dc:creator>
  <cp:lastModifiedBy>Alex Hoppe</cp:lastModifiedBy>
  <cp:revision>199</cp:revision>
  <dcterms:created xsi:type="dcterms:W3CDTF">2018-10-22T02:44:03Z</dcterms:created>
  <dcterms:modified xsi:type="dcterms:W3CDTF">2019-04-01T20:41:27Z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0x010100A282CE8AAA6D044CAE2E60D48871CC72</vt:lpwstr>
  </property>
  <property fmtid="{D5CDD505-2E9C-101B-9397-08002B2CF9AE}" pid="3" name="_dlc_DocIdItemGuid">
    <vt:lpwstr>99862782-a399-4d21-a413-89bd1346723b</vt:lpwstr>
  </property>
</Properties>
</file>